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42" d="100"/>
          <a:sy n="42" d="100"/>
        </p:scale>
        <p:origin x="72" y="7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3722F-AAF8-4E65-8284-B35A4BA0A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7346E0-4B02-41C7-AC46-991272751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B5B65-3342-40D2-AFEC-36E06227E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3AB7E-5DF7-4307-8F5F-0391714D9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37D59-0F3B-4913-B818-97E57EFF9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104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3F202-9804-41F9-85BA-0D71B0998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05A814-398A-468F-A828-EFCD54CF6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1FBD5-B214-44D2-8FC0-C70334E0F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5E9DF-8022-43F2-BB32-811F07AC9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8DAA1-9A3F-4658-A198-783349C69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0523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262CD6-AA02-47DA-989A-350B0ACD5F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615F8F-137E-4408-99A1-4ADAE155C3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EC131-8E10-4784-9576-C0158EF4F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B46D4-954E-4131-ABF9-6043F97D5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D66BF-2027-4525-8FBA-B592F24FD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0241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06AC2-D00A-4508-850E-23EDBEC3A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9AEBA-B8ED-429B-BA7A-915EB851E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9FD205-A7D3-4D46-AEE3-0DAA392E4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D408E-B2E3-4A53-9108-1AD21CF04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877BE-3E9B-4E77-92B8-82CD5C2B6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9119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3BA1B-E9FD-4F39-98D6-058C0E941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5BF9C-AB49-46D2-A998-BDA1E00FC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FC589-07F4-41FA-ACEA-73BC28AF1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9EBB6-3005-4D19-B88E-F6B3DB1EB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0CE49-2A50-4598-BF2F-B3A69F9D2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7331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145E7-1CD0-4B27-ADEE-7A57E4A1A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D6A2A-A07F-4200-B9CE-7EF82536B5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F648D-696E-47E3-BE7F-5989F6830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808250-BD3A-4A90-8873-D2609F472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5BC357-3C87-407B-B5F6-A96742C0B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54D8E9-6032-4C69-A7C2-3690E9946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3092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A94D3-E116-4F63-BA98-AC0EF5056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266D32-6D11-4B60-8E90-F685BEE3F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2A437A-6052-4B29-B963-72C9E99362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E4B325-9CDB-49A3-A0C0-C9BF10488E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779111-FB6E-4EA8-827E-D2E28CB3E1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51ECF8-E57F-4602-91AF-A1CFD69A0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01DC99-989A-4AED-B14B-0E82B3A4C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CBA63-9891-4252-9954-F3225455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0151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46324-CF60-46BC-8654-2E8269D3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245B8D-A6DD-42A0-BB57-708269475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632375-2ACE-435D-97A9-B6EC06C37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AE1C15-2032-42A6-962F-66565A91F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1763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D06973-9296-4186-9FB6-A6E104E5E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17DA63-06CF-4C5B-B0B0-1D332C3EC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1258F8-9A62-475E-8620-AD4499F21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4837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CA869-2319-4A9C-BBF9-2C1B47E8F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78C4C-760F-4134-88DC-A084B369F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2C4FE2-F223-4070-8103-4BCCF4153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D5793-9962-4BBB-9A12-B6594576F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87717-DFC0-4FB8-B8E9-CACBF8CDF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B0B0A-740A-4FD3-9D56-2881EE322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9185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A209-BC25-4C94-B3ED-278D86AEA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6CC5F-3003-4A92-A9D4-11606858D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63ED91-23FD-4E66-8213-70B4E12FF2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B72FC-AB7A-4DFC-A933-1A75CA69C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2D53EF-50B4-462C-86F2-37813EE93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C81E95-E480-46BD-BDAD-438DB4C7F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3073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E7BC3C-E18A-474B-B856-9E4B4B4B5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DC224-6F50-4094-A0C1-5E4929C1D1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9A63B-1D0E-4A41-A57E-5897A64D3F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B9E06-6EF2-44D3-8A27-BAF542EDF069}" type="datetimeFigureOut">
              <a:rPr lang="en-AU" smtClean="0"/>
              <a:t>2/05/2020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8EB10-A4BA-426A-BE12-8E027DE532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718ED-A50B-49FE-A379-221D32CC69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58268-C6D3-4F68-B11C-4B754C2EC9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6411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HCPXlLOPcso?feature=oembe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KKW8lB5jyus?feature=oembe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4925F-62D6-4D88-8120-077470D03D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Gases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C0BD4-633A-401A-A7C8-BE9764FA3C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4197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3176E51-CC7D-4987-9DB3-EA97977A94E0}"/>
              </a:ext>
            </a:extLst>
          </p:cNvPr>
          <p:cNvSpPr/>
          <p:nvPr/>
        </p:nvSpPr>
        <p:spPr>
          <a:xfrm>
            <a:off x="320040" y="285700"/>
            <a:ext cx="1149858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particles of a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gas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have very </a:t>
            </a:r>
            <a:r>
              <a:rPr lang="en-US" sz="28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high energy.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particles have </a:t>
            </a:r>
            <a:r>
              <a:rPr lang="en-US" sz="2800" b="1" i="0" dirty="0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enough energy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overcome the attractions between them.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particles have so much energy that they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break their bonds 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entirely! There are </a:t>
            </a:r>
            <a:r>
              <a:rPr lang="en-US" sz="28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no bonds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between the particles of a gas.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907AC7C-6CA2-4A13-9CB7-651B8A189E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940" y="3463758"/>
            <a:ext cx="4998720" cy="3336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9348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78553E-14B7-4E72-BDB7-5E25FF911D43}"/>
              </a:ext>
            </a:extLst>
          </p:cNvPr>
          <p:cNvSpPr/>
          <p:nvPr/>
        </p:nvSpPr>
        <p:spPr>
          <a:xfrm>
            <a:off x="982980" y="662940"/>
            <a:ext cx="972312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Gas particles are </a:t>
            </a:r>
            <a:r>
              <a:rPr lang="en-US" sz="24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very far apart</a:t>
            </a:r>
            <a:r>
              <a:rPr lang="en-US" sz="24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because they have </a:t>
            </a:r>
            <a:r>
              <a:rPr lang="en-US" sz="2400" b="1" i="0" dirty="0">
                <a:solidFill>
                  <a:srgbClr val="642DBF"/>
                </a:solidFill>
                <a:effectLst/>
                <a:latin typeface="Arial" panose="020B0604020202020204" pitchFamily="34" charset="0"/>
              </a:rPr>
              <a:t>no bonds</a:t>
            </a:r>
            <a:r>
              <a:rPr lang="en-US" sz="24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holding them together.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They can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expand: drift farther apart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occupy a </a:t>
            </a:r>
            <a:r>
              <a:rPr lang="en-US" sz="24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larger space.</a:t>
            </a:r>
            <a:endParaRPr lang="en-US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They can also be </a:t>
            </a:r>
            <a:r>
              <a:rPr lang="en-US" sz="2400" b="1" i="0" dirty="0">
                <a:solidFill>
                  <a:srgbClr val="642DBF"/>
                </a:solidFill>
                <a:effectLst/>
                <a:latin typeface="Arial" panose="020B0604020202020204" pitchFamily="34" charset="0"/>
              </a:rPr>
              <a:t>compressed: forced closer 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together to occupy a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smaller space.</a:t>
            </a:r>
            <a:endParaRPr lang="en-US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is why gases have a </a:t>
            </a:r>
            <a:r>
              <a:rPr lang="en-US" sz="24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variable volume.</a:t>
            </a:r>
            <a:endParaRPr lang="en-US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5BC1191-7433-43C1-BCB2-C3295E19D1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8880" y="4079260"/>
            <a:ext cx="7620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18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3AF914-316F-4EB6-8393-DDD5A9B62196}"/>
              </a:ext>
            </a:extLst>
          </p:cNvPr>
          <p:cNvSpPr/>
          <p:nvPr/>
        </p:nvSpPr>
        <p:spPr>
          <a:xfrm>
            <a:off x="685800" y="329764"/>
            <a:ext cx="1058418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With </a:t>
            </a:r>
            <a:r>
              <a:rPr lang="en-US" sz="2800" b="1" i="0" dirty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no bonds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holding the particles together, the particles of a gas can </a:t>
            </a:r>
            <a:r>
              <a:rPr lang="en-US" sz="28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move around freely.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Like in a liquid, this results in a random and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ever-changing arrangement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particles, which is why gases have a </a:t>
            </a:r>
            <a:r>
              <a:rPr lang="en-US" sz="2800" b="1" i="0" dirty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variable shape.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Gas particles will also move around </a:t>
            </a:r>
            <a:r>
              <a:rPr lang="en-US" sz="28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quickly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because they have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so much energy.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0365729.82283">
            <a:hlinkClick r:id="" action="ppaction://media"/>
            <a:extLst>
              <a:ext uri="{FF2B5EF4-FFF2-40B4-BE49-F238E27FC236}">
                <a16:creationId xmlns:a16="http://schemas.microsoft.com/office/drawing/2014/main" id="{05D672BF-AD13-47B4-A4A9-74B6AF9A8D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52060" y="4253107"/>
            <a:ext cx="2659379" cy="263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32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57C476-CFF9-4FC7-93AC-464E33E38C17}"/>
              </a:ext>
            </a:extLst>
          </p:cNvPr>
          <p:cNvSpPr/>
          <p:nvPr/>
        </p:nvSpPr>
        <p:spPr>
          <a:xfrm>
            <a:off x="2095500" y="749985"/>
            <a:ext cx="90144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Watch this video 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KaTeX_Main"/>
              </a:rPr>
              <a:t>(0:18)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revise what we have learnt about particles of a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gas!</a:t>
            </a:r>
            <a:endParaRPr lang="en-AU" sz="2400" dirty="0"/>
          </a:p>
        </p:txBody>
      </p:sp>
      <p:pic>
        <p:nvPicPr>
          <p:cNvPr id="3" name="Online Media 2" title="GCSE Science Revision - Solids Liquids and Gases">
            <a:hlinkClick r:id="" action="ppaction://media"/>
            <a:extLst>
              <a:ext uri="{FF2B5EF4-FFF2-40B4-BE49-F238E27FC236}">
                <a16:creationId xmlns:a16="http://schemas.microsoft.com/office/drawing/2014/main" id="{56407A7F-DF11-490E-91F3-417531C93AA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907030" y="1755356"/>
            <a:ext cx="6808470" cy="510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532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19B889-D18F-4096-9476-56EC275A108D}"/>
              </a:ext>
            </a:extLst>
          </p:cNvPr>
          <p:cNvSpPr/>
          <p:nvPr/>
        </p:nvSpPr>
        <p:spPr>
          <a:xfrm>
            <a:off x="1135062" y="329764"/>
            <a:ext cx="1045495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Welcome to this lesson on </a:t>
            </a:r>
            <a:r>
              <a:rPr lang="en-US" sz="2800" b="1" i="0" dirty="0">
                <a:solidFill>
                  <a:srgbClr val="48927C"/>
                </a:solidFill>
                <a:effectLst/>
                <a:latin typeface="Arial" panose="020B0604020202020204" pitchFamily="34" charset="0"/>
              </a:rPr>
              <a:t>gases!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Smart Lesson will teach you about </a:t>
            </a:r>
            <a:r>
              <a:rPr lang="en-US" sz="2800" b="1" i="0" dirty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gases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a little more detail. By the end of this lesson, you should be able to: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48927C"/>
                </a:solidFill>
                <a:effectLst/>
                <a:latin typeface="Arial" panose="020B0604020202020204" pitchFamily="34" charset="0"/>
              </a:rPr>
              <a:t>Recall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gases have a </a:t>
            </a:r>
            <a:r>
              <a:rPr lang="en-US" sz="2800" b="1" i="0" dirty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variable shape and volume.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Explain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particles of a gas have </a:t>
            </a:r>
            <a:r>
              <a:rPr lang="en-US" sz="2800" b="1" i="0" dirty="0">
                <a:solidFill>
                  <a:srgbClr val="48927C"/>
                </a:solidFill>
                <a:effectLst/>
                <a:latin typeface="Arial" panose="020B0604020202020204" pitchFamily="34" charset="0"/>
              </a:rPr>
              <a:t>high energy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have </a:t>
            </a:r>
            <a:r>
              <a:rPr lang="en-US" sz="2800" b="1" i="0" dirty="0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no bonds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connecting them.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3770C7"/>
                </a:solidFill>
                <a:effectLst/>
                <a:latin typeface="Arial" panose="020B0604020202020204" pitchFamily="34" charset="0"/>
              </a:rPr>
              <a:t>Demonstrate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your knowledge of </a:t>
            </a:r>
            <a:r>
              <a:rPr lang="en-US" sz="2800" b="1" i="0" dirty="0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particle </a:t>
            </a:r>
            <a:r>
              <a:rPr lang="en-US" sz="2800" b="1" i="0" dirty="0" err="1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behaviour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the </a:t>
            </a:r>
            <a:r>
              <a:rPr lang="en-US" sz="2800" b="1" i="0" dirty="0">
                <a:solidFill>
                  <a:srgbClr val="48927C"/>
                </a:solidFill>
                <a:effectLst/>
                <a:latin typeface="Arial" panose="020B0604020202020204" pitchFamily="34" charset="0"/>
              </a:rPr>
              <a:t>physical properties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a gas.</a:t>
            </a:r>
          </a:p>
        </p:txBody>
      </p:sp>
    </p:spTree>
    <p:extLst>
      <p:ext uri="{BB962C8B-B14F-4D97-AF65-F5344CB8AC3E}">
        <p14:creationId xmlns:p14="http://schemas.microsoft.com/office/powerpoint/2010/main" val="1523812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C0CDF93-B1B0-444E-92A2-9E4E5B1AC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0999" y="4106545"/>
            <a:ext cx="3810001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D61F53-7803-43FD-A922-9A6D4E044C2E}"/>
              </a:ext>
            </a:extLst>
          </p:cNvPr>
          <p:cNvSpPr/>
          <p:nvPr/>
        </p:nvSpPr>
        <p:spPr>
          <a:xfrm>
            <a:off x="1257300" y="563086"/>
            <a:ext cx="96012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Gases</a:t>
            </a:r>
            <a:r>
              <a:rPr lang="en-US" sz="24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have a </a:t>
            </a:r>
            <a:r>
              <a:rPr lang="en-US" sz="24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variable shape.</a:t>
            </a:r>
            <a:endParaRPr lang="en-US" sz="24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means that, like a liquid, they can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change their shape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fit their container.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70008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BA26B6-4CB4-48D4-8856-7963195C1E56}"/>
              </a:ext>
            </a:extLst>
          </p:cNvPr>
          <p:cNvSpPr/>
          <p:nvPr/>
        </p:nvSpPr>
        <p:spPr>
          <a:xfrm>
            <a:off x="1568768" y="285382"/>
            <a:ext cx="951833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Gases also have a </a:t>
            </a:r>
            <a:r>
              <a:rPr lang="en-US" sz="24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variable volume.</a:t>
            </a:r>
            <a:endParaRPr lang="en-US" sz="24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They are the </a:t>
            </a:r>
            <a:r>
              <a:rPr lang="en-US" sz="2400" b="1" i="0" dirty="0">
                <a:solidFill>
                  <a:srgbClr val="6773B2"/>
                </a:solidFill>
                <a:effectLst/>
                <a:latin typeface="Arial" panose="020B0604020202020204" pitchFamily="34" charset="0"/>
              </a:rPr>
              <a:t>only state of matter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can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change their volume.</a:t>
            </a:r>
            <a:endParaRPr lang="en-US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means that when a gas is put into a different sized container, it will </a:t>
            </a:r>
            <a:r>
              <a:rPr lang="en-US" sz="24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change the amount of space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occupies to </a:t>
            </a:r>
            <a:r>
              <a:rPr lang="en-US" sz="2400" b="1" i="0" dirty="0">
                <a:solidFill>
                  <a:srgbClr val="6773B2"/>
                </a:solidFill>
                <a:effectLst/>
                <a:latin typeface="Arial" panose="020B0604020202020204" pitchFamily="34" charset="0"/>
              </a:rPr>
              <a:t>fill that container.</a:t>
            </a:r>
            <a:endParaRPr lang="en-US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1409401.57146">
            <a:hlinkClick r:id="" action="ppaction://media"/>
            <a:extLst>
              <a:ext uri="{FF2B5EF4-FFF2-40B4-BE49-F238E27FC236}">
                <a16:creationId xmlns:a16="http://schemas.microsoft.com/office/drawing/2014/main" id="{876E0017-D5A5-43C8-BE32-49B4C262E7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8620" y="292608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782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5B5DB8-4122-4561-8C80-418F0327DE17}"/>
              </a:ext>
            </a:extLst>
          </p:cNvPr>
          <p:cNvSpPr/>
          <p:nvPr/>
        </p:nvSpPr>
        <p:spPr>
          <a:xfrm>
            <a:off x="677228" y="214759"/>
            <a:ext cx="1098137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Gases have a variable volume which means they are </a:t>
            </a:r>
            <a:r>
              <a:rPr lang="en-US" sz="2400" b="1" i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compressible.</a:t>
            </a:r>
            <a:endParaRPr lang="en-US" sz="2400" b="1" i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400" b="0" i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If you put a gas in a container and then squeeze the container, the gas will </a:t>
            </a:r>
            <a:r>
              <a:rPr lang="en-US" sz="2400" b="1" i="0">
                <a:solidFill>
                  <a:srgbClr val="00868B"/>
                </a:solidFill>
                <a:effectLst/>
                <a:latin typeface="Arial" panose="020B0604020202020204" pitchFamily="34" charset="0"/>
              </a:rPr>
              <a:t>compress</a:t>
            </a:r>
            <a:r>
              <a:rPr lang="en-US" sz="2400" b="0" i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occupy a </a:t>
            </a:r>
            <a:r>
              <a:rPr lang="en-US" sz="2400" b="1" i="0">
                <a:solidFill>
                  <a:srgbClr val="3598DC"/>
                </a:solidFill>
                <a:effectLst/>
                <a:latin typeface="Arial" panose="020B0604020202020204" pitchFamily="34" charset="0"/>
              </a:rPr>
              <a:t>smaller space</a:t>
            </a:r>
            <a:r>
              <a:rPr lang="en-US" sz="2400" b="0" i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(have a smaller volume).</a:t>
            </a:r>
          </a:p>
          <a:p>
            <a:pPr algn="ctr"/>
            <a:r>
              <a:rPr lang="en-US" sz="2400" b="0" i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the picture below, someone has </a:t>
            </a:r>
            <a:r>
              <a:rPr lang="en-US" sz="2400" b="1" i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squashed</a:t>
            </a:r>
            <a:r>
              <a:rPr lang="en-US" sz="2400" b="0" i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 bottle. The top half of the bottle was filled with air (a gas). This gas </a:t>
            </a:r>
            <a:r>
              <a:rPr lang="en-US" sz="2400" b="1" i="0">
                <a:solidFill>
                  <a:srgbClr val="00868B"/>
                </a:solidFill>
                <a:effectLst/>
                <a:latin typeface="Arial" panose="020B0604020202020204" pitchFamily="34" charset="0"/>
              </a:rPr>
              <a:t>compressed</a:t>
            </a:r>
            <a:r>
              <a:rPr lang="en-US" sz="2400" b="0" i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fit in the </a:t>
            </a:r>
            <a:r>
              <a:rPr lang="en-US" sz="2400" b="1" i="0">
                <a:solidFill>
                  <a:srgbClr val="3598DC"/>
                </a:solidFill>
                <a:effectLst/>
                <a:latin typeface="Arial" panose="020B0604020202020204" pitchFamily="34" charset="0"/>
              </a:rPr>
              <a:t>smaller space.</a:t>
            </a:r>
            <a:endParaRPr lang="en-US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7CC3064-164A-4D7B-89D6-F69A6DCDC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883" y="3118991"/>
            <a:ext cx="3800475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253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79ECFC7-49AF-4C4B-9B0D-DD1272CC1D8A}"/>
              </a:ext>
            </a:extLst>
          </p:cNvPr>
          <p:cNvSpPr/>
          <p:nvPr/>
        </p:nvSpPr>
        <p:spPr>
          <a:xfrm>
            <a:off x="1477328" y="376823"/>
            <a:ext cx="855821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Gases are also </a:t>
            </a:r>
            <a:r>
              <a:rPr lang="en-US" sz="2400" b="1" i="0" dirty="0">
                <a:solidFill>
                  <a:srgbClr val="004D99"/>
                </a:solidFill>
                <a:effectLst/>
                <a:latin typeface="Arial" panose="020B0604020202020204" pitchFamily="34" charset="0"/>
              </a:rPr>
              <a:t>expandable.</a:t>
            </a:r>
            <a:endParaRPr lang="en-US" sz="24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They will </a:t>
            </a:r>
            <a:r>
              <a:rPr lang="en-US" sz="24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increase their volume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occupy a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larger space.</a:t>
            </a:r>
            <a:endParaRPr lang="en-US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this picture, the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gas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escaping the tank </a:t>
            </a:r>
            <a:r>
              <a:rPr lang="en-US" sz="2400" b="1" i="0" dirty="0">
                <a:solidFill>
                  <a:srgbClr val="004D99"/>
                </a:solidFill>
                <a:effectLst/>
                <a:latin typeface="Arial" panose="020B0604020202020204" pitchFamily="34" charset="0"/>
              </a:rPr>
              <a:t>expands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it enters the air. The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gas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will eventually expand to fill an area </a:t>
            </a:r>
            <a:r>
              <a:rPr lang="en-US" sz="24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larger than the tank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was contained in.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3DDA523D-6A6C-43E4-8435-A24CA6CBB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5663" y="3428999"/>
            <a:ext cx="4902517" cy="3268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8110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C39824-3E97-4B92-92D4-32FC61FA2FB1}"/>
              </a:ext>
            </a:extLst>
          </p:cNvPr>
          <p:cNvSpPr/>
          <p:nvPr/>
        </p:nvSpPr>
        <p:spPr>
          <a:xfrm>
            <a:off x="425768" y="393690"/>
            <a:ext cx="1123283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Most gases are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invisible.</a:t>
            </a:r>
            <a:endParaRPr lang="en-US" sz="24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Often the gases we think we can see are actually made up of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gases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with </a:t>
            </a:r>
            <a:r>
              <a:rPr lang="en-US" sz="24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solids or liquids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mixed in.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For example, when you see </a:t>
            </a:r>
            <a:r>
              <a:rPr lang="en-US" sz="2400" b="1" i="0" dirty="0">
                <a:solidFill>
                  <a:srgbClr val="B1067D"/>
                </a:solidFill>
                <a:effectLst/>
                <a:latin typeface="Arial" panose="020B0604020202020204" pitchFamily="34" charset="0"/>
              </a:rPr>
              <a:t>smoke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rising from the fire, what you are seeing is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tiny pieces of ash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are caught up </a:t>
            </a:r>
            <a:r>
              <a:rPr lang="en-US" sz="24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with the gases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rising out of the fire.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is also true of </a:t>
            </a:r>
            <a:r>
              <a:rPr lang="en-US" sz="2400" b="1" i="0" dirty="0">
                <a:solidFill>
                  <a:srgbClr val="B1067D"/>
                </a:solidFill>
                <a:effectLst/>
                <a:latin typeface="Arial" panose="020B0604020202020204" pitchFamily="34" charset="0"/>
              </a:rPr>
              <a:t>steam from a hot drink.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What you can see are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tiny droplets of liquid water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are suspended </a:t>
            </a:r>
            <a:r>
              <a:rPr lang="en-US" sz="2400" b="1" i="0" dirty="0">
                <a:solidFill>
                  <a:srgbClr val="32B57C"/>
                </a:solidFill>
                <a:effectLst/>
                <a:latin typeface="Arial" panose="020B0604020202020204" pitchFamily="34" charset="0"/>
              </a:rPr>
              <a:t>in the warm gas.</a:t>
            </a:r>
            <a:endParaRPr lang="en-US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BF1BA63-3C49-4623-946B-2F78BC9BE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751" y="4179342"/>
            <a:ext cx="6266498" cy="2776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6914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95A2AA-16A1-463A-BBA2-9973F38F6052}"/>
              </a:ext>
            </a:extLst>
          </p:cNvPr>
          <p:cNvSpPr/>
          <p:nvPr/>
        </p:nvSpPr>
        <p:spPr>
          <a:xfrm>
            <a:off x="1188720" y="701586"/>
            <a:ext cx="98069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Watch this video 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KaTeX_Main"/>
              </a:rPr>
              <a:t>(1:40)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which </a:t>
            </a:r>
            <a:r>
              <a:rPr lang="en-US" sz="2400" b="1" i="0" dirty="0">
                <a:solidFill>
                  <a:srgbClr val="004D99"/>
                </a:solidFill>
                <a:effectLst/>
                <a:latin typeface="Arial" panose="020B0604020202020204" pitchFamily="34" charset="0"/>
              </a:rPr>
              <a:t>smoke expands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the size of its container changes. As each small </a:t>
            </a:r>
            <a:r>
              <a:rPr lang="en-US" sz="2400" b="1" i="0" dirty="0">
                <a:solidFill>
                  <a:srgbClr val="B1067D"/>
                </a:solidFill>
                <a:effectLst/>
                <a:latin typeface="Arial" panose="020B0604020202020204" pitchFamily="34" charset="0"/>
              </a:rPr>
              <a:t>bubble of smoke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added to a larger bubble, the smoke </a:t>
            </a:r>
            <a:r>
              <a:rPr lang="en-US" sz="2400" b="1" i="0" dirty="0">
                <a:solidFill>
                  <a:srgbClr val="E04E50"/>
                </a:solidFill>
                <a:effectLst/>
                <a:latin typeface="Arial" panose="020B0604020202020204" pitchFamily="34" charset="0"/>
              </a:rPr>
              <a:t>expands to fill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larger bubble.</a:t>
            </a:r>
            <a:endParaRPr lang="en-AU" sz="2400" dirty="0"/>
          </a:p>
        </p:txBody>
      </p:sp>
      <p:pic>
        <p:nvPicPr>
          <p:cNvPr id="3" name="Online Media 2" title="More fog filled bubble dome levitating top action">
            <a:hlinkClick r:id="" action="ppaction://media"/>
            <a:extLst>
              <a:ext uri="{FF2B5EF4-FFF2-40B4-BE49-F238E27FC236}">
                <a16:creationId xmlns:a16="http://schemas.microsoft.com/office/drawing/2014/main" id="{3F4183AB-39FD-490D-9D94-DC7094E75AD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424940" y="1901915"/>
            <a:ext cx="8839200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416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33F407C-1859-49D6-9894-C2DCFBA4FC66}"/>
              </a:ext>
            </a:extLst>
          </p:cNvPr>
          <p:cNvSpPr/>
          <p:nvPr/>
        </p:nvSpPr>
        <p:spPr>
          <a:xfrm>
            <a:off x="1051560" y="1184960"/>
            <a:ext cx="103098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particles of a gas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behave in a </a:t>
            </a:r>
            <a:r>
              <a:rPr lang="en-US" sz="2800" b="1" i="0" dirty="0">
                <a:solidFill>
                  <a:srgbClr val="B1067D"/>
                </a:solidFill>
                <a:effectLst/>
                <a:latin typeface="Arial" panose="020B0604020202020204" pitchFamily="34" charset="0"/>
              </a:rPr>
              <a:t>particular way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give it a</a:t>
            </a:r>
            <a:r>
              <a:rPr lang="en-US" sz="2800" b="1" i="0" dirty="0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 variable shape and volume.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EBA7D3D-E4BF-4243-9891-4128D7BAE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239" y="2784452"/>
            <a:ext cx="5803446" cy="38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385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41</Words>
  <Application>Microsoft Office PowerPoint</Application>
  <PresentationFormat>Widescreen</PresentationFormat>
  <Paragraphs>52</Paragraphs>
  <Slides>13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KaTeX_Main</vt:lpstr>
      <vt:lpstr>Office Theme</vt:lpstr>
      <vt:lpstr>Gases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Gases</dc:title>
  <dc:creator>Jean D'cruz</dc:creator>
  <cp:lastModifiedBy>Jean D'cruz</cp:lastModifiedBy>
  <cp:revision>1</cp:revision>
  <dcterms:created xsi:type="dcterms:W3CDTF">2020-05-02T06:17:56Z</dcterms:created>
  <dcterms:modified xsi:type="dcterms:W3CDTF">2020-05-02T06:25:12Z</dcterms:modified>
</cp:coreProperties>
</file>